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6" r:id="rId4"/>
    <p:sldId id="269" r:id="rId5"/>
    <p:sldId id="267" r:id="rId6"/>
    <p:sldId id="265" r:id="rId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75" autoAdjust="0"/>
  </p:normalViewPr>
  <p:slideViewPr>
    <p:cSldViewPr>
      <p:cViewPr varScale="1">
        <p:scale>
          <a:sx n="107" d="100"/>
          <a:sy n="107" d="100"/>
        </p:scale>
        <p:origin x="1746" y="11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69F90-FB95-4E92-983A-3BB1159DB1B2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85FFD-3D06-4A83-9950-03D5964A6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94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85FFD-3D06-4A83-9950-03D5964A6A8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01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85FFD-3D06-4A83-9950-03D5964A6A8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92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0"/>
            <a:ext cx="8763000" cy="6562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247650" y="141351"/>
            <a:ext cx="4216400" cy="765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179831" y="726948"/>
            <a:ext cx="405384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179831" y="1031747"/>
            <a:ext cx="8194548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179831" y="1336547"/>
            <a:ext cx="1514856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1353311" y="1336547"/>
            <a:ext cx="405384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k object 22"/>
          <p:cNvSpPr/>
          <p:nvPr/>
        </p:nvSpPr>
        <p:spPr>
          <a:xfrm>
            <a:off x="179831" y="1641348"/>
            <a:ext cx="405384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0"/>
            <a:ext cx="8763000" cy="65627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247650" y="141351"/>
            <a:ext cx="4216400" cy="7651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400" y="0"/>
            <a:ext cx="8763000" cy="65627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6542" y="1093724"/>
            <a:ext cx="8490915" cy="635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53998" y="2422982"/>
            <a:ext cx="6636003" cy="4004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3/12/2024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fiyak.sfu-kras.r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2600" y="2025112"/>
            <a:ext cx="532707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spcBef>
                <a:spcPts val="5"/>
              </a:spcBef>
            </a:pPr>
            <a:r>
              <a:rPr sz="3200" b="1" spc="-2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Магистерская программа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09600" y="2941382"/>
            <a:ext cx="7848600" cy="36131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78765" algn="ctr">
              <a:lnSpc>
                <a:spcPct val="100000"/>
              </a:lnSpc>
            </a:pPr>
            <a:r>
              <a:rPr spc="-34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45.04.02.0</a:t>
            </a:r>
            <a:r>
              <a:rPr lang="ru-RU" spc="-34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pc="-44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44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pc="-22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Прикладная </a:t>
            </a:r>
          </a:p>
          <a:p>
            <a:pPr marR="278765" algn="ctr">
              <a:lnSpc>
                <a:spcPct val="100000"/>
              </a:lnSpc>
            </a:pPr>
            <a:r>
              <a:rPr lang="ru-RU" spc="-220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экспертная лингвистика</a:t>
            </a:r>
            <a:endParaRPr spc="-235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r>
              <a:rPr sz="2800" spc="-175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Направление</a:t>
            </a:r>
            <a:r>
              <a:rPr sz="2800" spc="-17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spc="-27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45.04.02</a:t>
            </a:r>
            <a:r>
              <a:rPr sz="2800" spc="-3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spc="-3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ЛИНГВИСТИКА</a:t>
            </a:r>
            <a:endParaRPr lang="ru-RU" sz="2400" spc="-22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" algn="ctr">
              <a:lnSpc>
                <a:spcPct val="100000"/>
              </a:lnSpc>
              <a:spcBef>
                <a:spcPts val="5"/>
              </a:spcBef>
            </a:pPr>
            <a:endParaRPr sz="2800" spc="-225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40" algn="ctr">
              <a:lnSpc>
                <a:spcPct val="100000"/>
              </a:lnSpc>
              <a:spcBef>
                <a:spcPts val="1200"/>
              </a:spcBef>
            </a:pP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филологии </a:t>
            </a:r>
            <a:b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языковой коммуникации</a:t>
            </a:r>
            <a:endParaRPr sz="2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Kafedra\Мероприятия ИФиЯК\Конкурс перевода\Конкурс перевода 2022\Логотип СФУ logo-ru-en-gorizontal-max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-109456"/>
            <a:ext cx="6487363" cy="24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95"/>
          <a:stretch/>
        </p:blipFill>
        <p:spPr bwMode="auto">
          <a:xfrm>
            <a:off x="6890319" y="581361"/>
            <a:ext cx="1378527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42544" y="3669791"/>
            <a:ext cx="405384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228600" y="2068520"/>
            <a:ext cx="8534400" cy="4681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ru-RU" sz="2000" dirty="0"/>
              <a:t>Область профессиональной деятельности, в которой выпускники, освоившие программу магистратуры, могут осуществлять профессиональную деятельность: </a:t>
            </a:r>
            <a:r>
              <a:rPr lang="ru-RU" sz="2000" i="1" dirty="0"/>
              <a:t>01 Образование и наука (в сфере научных исследований)</a:t>
            </a:r>
          </a:p>
          <a:p>
            <a:endParaRPr lang="ru-RU" sz="2000" i="1" dirty="0"/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b="1" dirty="0"/>
              <a:t>Задачи профессиональной деятельности:</a:t>
            </a:r>
            <a:endParaRPr lang="ru-RU" sz="2000" dirty="0"/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научно-исследовательские - осуществление научных исследований </a:t>
            </a:r>
            <a:br>
              <a:rPr lang="ru-RU" sz="2000" dirty="0"/>
            </a:br>
            <a:r>
              <a:rPr lang="ru-RU" sz="2000" dirty="0"/>
              <a:t>в сфере теории дискурса,  лингвистической прагматики, клинической лингвистики, лингвистических проблем искусственного интеллекта, </a:t>
            </a:r>
            <a:r>
              <a:rPr lang="ru-RU" sz="2000" dirty="0" err="1"/>
              <a:t>юрислингвистики</a:t>
            </a:r>
            <a:r>
              <a:rPr lang="ru-RU" sz="2000" dirty="0"/>
              <a:t>; </a:t>
            </a: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аналитические – использование современных методов обработки текстов, лингвистическая экспертиза текстовых документов различных институциональных сфер;  </a:t>
            </a: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консультационные - консультирование по вопросам  лингвистической безопасности, распознание технологий языкового воздействия и речевой манипуляции </a:t>
            </a:r>
            <a:endParaRPr sz="2000" dirty="0"/>
          </a:p>
        </p:txBody>
      </p:sp>
      <p:pic>
        <p:nvPicPr>
          <p:cNvPr id="8" name="Picture 2" descr="C:\Kafedra\Мероприятия ИФиЯК\Конкурс перевода\Конкурс перевода 2022\Логотип СФУ logo-ru-en-gorizontal-max4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3" y="-102726"/>
            <a:ext cx="4490918" cy="172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32FA16-DDBD-43E2-AF31-02ECAD5FE1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253813"/>
            <a:ext cx="2805981" cy="16413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81000"/>
            <a:ext cx="8229600" cy="609600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marL="12700" lvl="0">
              <a:spcBef>
                <a:spcPts val="5"/>
              </a:spcBef>
              <a:spcAft>
                <a:spcPts val="500"/>
              </a:spcAft>
            </a:pPr>
            <a:endParaRPr lang="ru-RU" b="1" i="1" spc="-10" dirty="0">
              <a:solidFill>
                <a:prstClr val="black"/>
              </a:solidFill>
              <a:cs typeface="Arial"/>
            </a:endParaRPr>
          </a:p>
          <a:p>
            <a:pPr marL="12700" lvl="0">
              <a:spcBef>
                <a:spcPts val="5"/>
              </a:spcBef>
              <a:spcAft>
                <a:spcPts val="500"/>
              </a:spcAft>
            </a:pPr>
            <a:endParaRPr lang="ru-RU" b="1" i="1" spc="-10" dirty="0">
              <a:solidFill>
                <a:prstClr val="black"/>
              </a:solidFill>
              <a:cs typeface="Arial"/>
            </a:endParaRPr>
          </a:p>
          <a:p>
            <a:pPr marL="12700" lvl="0">
              <a:spcBef>
                <a:spcPts val="5"/>
              </a:spcBef>
              <a:spcAft>
                <a:spcPts val="500"/>
              </a:spcAft>
            </a:pPr>
            <a:endParaRPr lang="ru-RU" b="1" i="1" spc="-10" dirty="0">
              <a:solidFill>
                <a:prstClr val="black"/>
              </a:solidFill>
              <a:cs typeface="Arial"/>
            </a:endParaRPr>
          </a:p>
          <a:p>
            <a:pPr marL="12700" lvl="0">
              <a:spcBef>
                <a:spcPts val="5"/>
              </a:spcBef>
              <a:spcAft>
                <a:spcPts val="500"/>
              </a:spcAft>
            </a:pPr>
            <a:endParaRPr lang="ru-RU" b="1" i="1" spc="-10" dirty="0">
              <a:solidFill>
                <a:prstClr val="black"/>
              </a:solidFill>
              <a:cs typeface="Arial"/>
            </a:endParaRPr>
          </a:p>
          <a:p>
            <a:pPr marL="12700" lvl="0">
              <a:spcBef>
                <a:spcPts val="5"/>
              </a:spcBef>
              <a:spcAft>
                <a:spcPts val="500"/>
              </a:spcAft>
            </a:pPr>
            <a:endParaRPr lang="ru-RU" b="1" i="1" spc="-10" dirty="0">
              <a:solidFill>
                <a:prstClr val="black"/>
              </a:solidFill>
              <a:cs typeface="Arial"/>
            </a:endParaRPr>
          </a:p>
          <a:p>
            <a:pPr marL="12700" lvl="0">
              <a:spcBef>
                <a:spcPts val="5"/>
              </a:spcBef>
              <a:spcAft>
                <a:spcPts val="500"/>
              </a:spcAft>
            </a:pPr>
            <a:endParaRPr lang="ru-RU" b="1" i="1" spc="-10" dirty="0">
              <a:solidFill>
                <a:prstClr val="black"/>
              </a:solidFill>
              <a:cs typeface="Arial"/>
            </a:endParaRPr>
          </a:p>
          <a:p>
            <a:pPr marL="12700" lvl="0">
              <a:spcBef>
                <a:spcPts val="5"/>
              </a:spcBef>
              <a:spcAft>
                <a:spcPts val="500"/>
              </a:spcAft>
            </a:pPr>
            <a:endParaRPr lang="ru-RU" b="1" i="1" spc="-10" dirty="0">
              <a:solidFill>
                <a:prstClr val="black"/>
              </a:solidFill>
              <a:cs typeface="Arial"/>
            </a:endParaRPr>
          </a:p>
          <a:p>
            <a:pPr marL="12700" lvl="0">
              <a:spcBef>
                <a:spcPts val="5"/>
              </a:spcBef>
              <a:spcAft>
                <a:spcPts val="500"/>
              </a:spcAft>
            </a:pPr>
            <a:endParaRPr lang="ru-RU" b="1" i="1" spc="-10" dirty="0">
              <a:solidFill>
                <a:prstClr val="black"/>
              </a:solidFill>
              <a:cs typeface="Arial"/>
            </a:endParaRPr>
          </a:p>
          <a:p>
            <a:pPr marL="12700" lvl="0">
              <a:spcBef>
                <a:spcPts val="5"/>
              </a:spcBef>
              <a:spcAft>
                <a:spcPts val="500"/>
              </a:spcAft>
            </a:pPr>
            <a:endParaRPr lang="ru-RU" b="1" i="1" spc="-10" dirty="0">
              <a:solidFill>
                <a:prstClr val="black"/>
              </a:solidFill>
              <a:cs typeface="Arial"/>
            </a:endParaRPr>
          </a:p>
          <a:p>
            <a:pPr marL="12700" lvl="0">
              <a:spcBef>
                <a:spcPts val="5"/>
              </a:spcBef>
              <a:spcAft>
                <a:spcPts val="500"/>
              </a:spcAft>
            </a:pPr>
            <a:r>
              <a:rPr lang="ru-RU" b="1" i="1" spc="-10" dirty="0">
                <a:solidFill>
                  <a:prstClr val="black"/>
                </a:solidFill>
                <a:cs typeface="Arial"/>
              </a:rPr>
              <a:t>Основной профессорско-преподавательский состав:</a:t>
            </a:r>
            <a:endParaRPr lang="ru-RU" dirty="0">
              <a:solidFill>
                <a:prstClr val="black"/>
              </a:solidFill>
              <a:cs typeface="Arial"/>
            </a:endParaRPr>
          </a:p>
          <a:p>
            <a:pPr marL="12700" marR="319405" lvl="0">
              <a:spcBef>
                <a:spcPts val="300"/>
              </a:spcBef>
              <a:spcAft>
                <a:spcPts val="300"/>
              </a:spcAft>
            </a:pPr>
            <a:r>
              <a:rPr lang="ru-RU" b="1" spc="-10" dirty="0">
                <a:solidFill>
                  <a:prstClr val="black"/>
                </a:solidFill>
                <a:cs typeface="Arial"/>
              </a:rPr>
              <a:t>Магировская </a:t>
            </a:r>
            <a:r>
              <a:rPr lang="ru-RU" b="1" spc="-5" dirty="0">
                <a:solidFill>
                  <a:prstClr val="black"/>
                </a:solidFill>
                <a:cs typeface="Arial"/>
              </a:rPr>
              <a:t>О.В.</a:t>
            </a:r>
            <a:r>
              <a:rPr lang="ru-RU" spc="-5" dirty="0">
                <a:solidFill>
                  <a:prstClr val="black"/>
                </a:solidFill>
                <a:cs typeface="Arial"/>
              </a:rPr>
              <a:t>, доктор </a:t>
            </a:r>
            <a:r>
              <a:rPr lang="ru-RU" spc="-10" dirty="0">
                <a:solidFill>
                  <a:prstClr val="black"/>
                </a:solidFill>
                <a:cs typeface="Arial"/>
              </a:rPr>
              <a:t>филологических наук, </a:t>
            </a:r>
            <a:r>
              <a:rPr lang="ru-RU" spc="-5" dirty="0">
                <a:solidFill>
                  <a:prstClr val="black"/>
                </a:solidFill>
                <a:cs typeface="Arial"/>
              </a:rPr>
              <a:t>доцент</a:t>
            </a:r>
          </a:p>
          <a:p>
            <a:pPr marL="12700" marR="319405" lvl="0">
              <a:spcBef>
                <a:spcPts val="300"/>
              </a:spcBef>
              <a:spcAft>
                <a:spcPts val="300"/>
              </a:spcAft>
            </a:pPr>
            <a:r>
              <a:rPr lang="ru-RU" b="1" spc="-5" dirty="0" err="1">
                <a:solidFill>
                  <a:prstClr val="black"/>
                </a:solidFill>
                <a:cs typeface="Arial"/>
              </a:rPr>
              <a:t>Копнина</a:t>
            </a:r>
            <a:r>
              <a:rPr lang="ru-RU" b="1" spc="-5" dirty="0">
                <a:solidFill>
                  <a:prstClr val="black"/>
                </a:solidFill>
                <a:cs typeface="Arial"/>
              </a:rPr>
              <a:t> Г.А.</a:t>
            </a:r>
            <a:r>
              <a:rPr lang="ru-RU" spc="-5" dirty="0">
                <a:solidFill>
                  <a:prstClr val="black"/>
                </a:solidFill>
                <a:cs typeface="Arial"/>
              </a:rPr>
              <a:t>, доктор филологических наук, профессор </a:t>
            </a:r>
          </a:p>
          <a:p>
            <a:pPr marL="12700" marR="319405" lvl="0">
              <a:spcBef>
                <a:spcPts val="300"/>
              </a:spcBef>
              <a:spcAft>
                <a:spcPts val="300"/>
              </a:spcAft>
            </a:pPr>
            <a:r>
              <a:rPr lang="ru-RU" b="1" spc="-5" dirty="0" err="1">
                <a:solidFill>
                  <a:prstClr val="black"/>
                </a:solidFill>
                <a:cs typeface="Arial"/>
              </a:rPr>
              <a:t>Казыдуб</a:t>
            </a:r>
            <a:r>
              <a:rPr lang="ru-RU" b="1" spc="-5" dirty="0">
                <a:solidFill>
                  <a:prstClr val="black"/>
                </a:solidFill>
                <a:cs typeface="Arial"/>
              </a:rPr>
              <a:t> Н.Н.</a:t>
            </a:r>
            <a:r>
              <a:rPr lang="ru-RU" spc="-5" dirty="0">
                <a:solidFill>
                  <a:prstClr val="black"/>
                </a:solidFill>
                <a:cs typeface="Arial"/>
              </a:rPr>
              <a:t>,</a:t>
            </a:r>
            <a:r>
              <a:rPr lang="ru-RU" b="1" spc="-5" dirty="0">
                <a:solidFill>
                  <a:prstClr val="black"/>
                </a:solidFill>
                <a:cs typeface="Arial"/>
              </a:rPr>
              <a:t> </a:t>
            </a:r>
            <a:r>
              <a:rPr lang="ru-RU" spc="-5" dirty="0">
                <a:solidFill>
                  <a:prstClr val="black"/>
                </a:solidFill>
                <a:cs typeface="Arial"/>
              </a:rPr>
              <a:t>доктор филологических наук, профессор </a:t>
            </a:r>
          </a:p>
          <a:p>
            <a:pPr marL="12700" marR="319405" lvl="0">
              <a:spcBef>
                <a:spcPts val="300"/>
              </a:spcBef>
              <a:spcAft>
                <a:spcPts val="300"/>
              </a:spcAft>
            </a:pPr>
            <a:r>
              <a:rPr lang="ru-RU" b="1" spc="-5" dirty="0">
                <a:solidFill>
                  <a:prstClr val="black"/>
                </a:solidFill>
                <a:cs typeface="Arial"/>
              </a:rPr>
              <a:t>Евсеева И.В.</a:t>
            </a:r>
            <a:r>
              <a:rPr lang="ru-RU" spc="-5" dirty="0">
                <a:solidFill>
                  <a:prstClr val="black"/>
                </a:solidFill>
                <a:cs typeface="Arial"/>
              </a:rPr>
              <a:t>,</a:t>
            </a:r>
            <a:r>
              <a:rPr lang="ru-RU" b="1" spc="-5" dirty="0">
                <a:solidFill>
                  <a:prstClr val="black"/>
                </a:solidFill>
                <a:cs typeface="Arial"/>
              </a:rPr>
              <a:t> </a:t>
            </a:r>
            <a:r>
              <a:rPr lang="ru-RU" spc="-5" dirty="0">
                <a:solidFill>
                  <a:prstClr val="black"/>
                </a:solidFill>
                <a:cs typeface="Arial"/>
              </a:rPr>
              <a:t>доктор филологических наук, доцент</a:t>
            </a:r>
          </a:p>
          <a:p>
            <a:pPr marL="12700" marR="319405">
              <a:spcBef>
                <a:spcPts val="300"/>
              </a:spcBef>
              <a:spcAft>
                <a:spcPts val="300"/>
              </a:spcAft>
            </a:pPr>
            <a:r>
              <a:rPr lang="ru-RU" b="1" spc="-20" dirty="0">
                <a:solidFill>
                  <a:prstClr val="black"/>
                </a:solidFill>
                <a:cs typeface="Arial"/>
              </a:rPr>
              <a:t>Анисимов К.В.</a:t>
            </a:r>
            <a:r>
              <a:rPr lang="ru-RU" spc="-20" dirty="0">
                <a:solidFill>
                  <a:prstClr val="black"/>
                </a:solidFill>
                <a:cs typeface="Arial"/>
              </a:rPr>
              <a:t>,</a:t>
            </a:r>
            <a:r>
              <a:rPr lang="ru-RU" b="1" spc="-20" dirty="0">
                <a:solidFill>
                  <a:prstClr val="black"/>
                </a:solidFill>
                <a:cs typeface="Arial"/>
              </a:rPr>
              <a:t> </a:t>
            </a:r>
            <a:r>
              <a:rPr lang="ru-RU" spc="-5" dirty="0">
                <a:solidFill>
                  <a:prstClr val="black"/>
                </a:solidFill>
                <a:cs typeface="Arial"/>
              </a:rPr>
              <a:t>доктор филологических наук, доцент</a:t>
            </a:r>
          </a:p>
          <a:p>
            <a:pPr marL="12700" marR="319405" lvl="0">
              <a:spcBef>
                <a:spcPts val="300"/>
              </a:spcBef>
              <a:spcAft>
                <a:spcPts val="300"/>
              </a:spcAft>
            </a:pPr>
            <a:r>
              <a:rPr lang="ru-RU" b="1" spc="-20" dirty="0">
                <a:solidFill>
                  <a:prstClr val="black"/>
                </a:solidFill>
                <a:cs typeface="Arial"/>
              </a:rPr>
              <a:t>Бурмакина </a:t>
            </a:r>
            <a:r>
              <a:rPr lang="ru-RU" b="1" spc="-45" dirty="0">
                <a:solidFill>
                  <a:prstClr val="black"/>
                </a:solidFill>
                <a:cs typeface="Arial"/>
              </a:rPr>
              <a:t>Н.Г.</a:t>
            </a:r>
            <a:r>
              <a:rPr lang="ru-RU" spc="-45" dirty="0">
                <a:solidFill>
                  <a:prstClr val="black"/>
                </a:solidFill>
                <a:cs typeface="Arial"/>
              </a:rPr>
              <a:t>,</a:t>
            </a:r>
            <a:r>
              <a:rPr lang="ru-RU" b="1" spc="-45" dirty="0">
                <a:solidFill>
                  <a:prstClr val="black"/>
                </a:solidFill>
                <a:cs typeface="Arial"/>
              </a:rPr>
              <a:t> </a:t>
            </a:r>
            <a:r>
              <a:rPr lang="ru-RU" spc="-10" dirty="0">
                <a:solidFill>
                  <a:prstClr val="black"/>
                </a:solidFill>
                <a:cs typeface="Arial"/>
              </a:rPr>
              <a:t>кандидат </a:t>
            </a:r>
            <a:r>
              <a:rPr lang="ru-RU" spc="-5" dirty="0">
                <a:solidFill>
                  <a:prstClr val="black"/>
                </a:solidFill>
                <a:cs typeface="Arial"/>
              </a:rPr>
              <a:t>филологических </a:t>
            </a:r>
            <a:r>
              <a:rPr lang="ru-RU" spc="-15" dirty="0">
                <a:solidFill>
                  <a:prstClr val="black"/>
                </a:solidFill>
                <a:cs typeface="Arial"/>
              </a:rPr>
              <a:t>наук,</a:t>
            </a:r>
            <a:r>
              <a:rPr lang="ru-RU" spc="295" dirty="0">
                <a:solidFill>
                  <a:prstClr val="black"/>
                </a:solidFill>
                <a:cs typeface="Arial"/>
              </a:rPr>
              <a:t> </a:t>
            </a:r>
            <a:r>
              <a:rPr lang="ru-RU" spc="-10" dirty="0">
                <a:solidFill>
                  <a:prstClr val="black"/>
                </a:solidFill>
                <a:cs typeface="Arial"/>
              </a:rPr>
              <a:t>доцент</a:t>
            </a:r>
          </a:p>
          <a:p>
            <a:pPr marL="12700" marR="319405" lvl="0">
              <a:spcBef>
                <a:spcPts val="300"/>
              </a:spcBef>
              <a:spcAft>
                <a:spcPts val="300"/>
              </a:spcAft>
            </a:pPr>
            <a:r>
              <a:rPr lang="ru-RU" b="1" spc="-10" dirty="0">
                <a:solidFill>
                  <a:prstClr val="black"/>
                </a:solidFill>
                <a:cs typeface="Arial"/>
              </a:rPr>
              <a:t>Детинко </a:t>
            </a:r>
            <a:r>
              <a:rPr lang="ru-RU" b="1" spc="-5" dirty="0">
                <a:solidFill>
                  <a:prstClr val="black"/>
                </a:solidFill>
                <a:cs typeface="Arial"/>
              </a:rPr>
              <a:t>Ю.И.</a:t>
            </a:r>
            <a:r>
              <a:rPr lang="ru-RU" spc="-5" dirty="0">
                <a:solidFill>
                  <a:prstClr val="black"/>
                </a:solidFill>
                <a:cs typeface="Arial"/>
              </a:rPr>
              <a:t>, </a:t>
            </a:r>
            <a:r>
              <a:rPr lang="ru-RU" spc="-10" dirty="0">
                <a:solidFill>
                  <a:prstClr val="black"/>
                </a:solidFill>
                <a:cs typeface="Arial"/>
              </a:rPr>
              <a:t>кандидат </a:t>
            </a:r>
            <a:r>
              <a:rPr lang="ru-RU" spc="-5" dirty="0">
                <a:solidFill>
                  <a:prstClr val="black"/>
                </a:solidFill>
                <a:cs typeface="Arial"/>
              </a:rPr>
              <a:t>филологических </a:t>
            </a:r>
            <a:r>
              <a:rPr lang="ru-RU" spc="-15" dirty="0">
                <a:solidFill>
                  <a:prstClr val="black"/>
                </a:solidFill>
                <a:cs typeface="Arial"/>
              </a:rPr>
              <a:t>наук,</a:t>
            </a:r>
            <a:r>
              <a:rPr lang="ru-RU" spc="200" dirty="0">
                <a:solidFill>
                  <a:prstClr val="black"/>
                </a:solidFill>
                <a:cs typeface="Arial"/>
              </a:rPr>
              <a:t> </a:t>
            </a:r>
            <a:r>
              <a:rPr lang="ru-RU" spc="-10" dirty="0">
                <a:solidFill>
                  <a:prstClr val="black"/>
                </a:solidFill>
                <a:cs typeface="Arial"/>
              </a:rPr>
              <a:t>доцент</a:t>
            </a:r>
            <a:endParaRPr lang="ru-RU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199" y="494704"/>
            <a:ext cx="5943601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500" b="1" spc="-15" dirty="0">
                <a:cs typeface="Arial"/>
              </a:rPr>
              <a:t>Куликова </a:t>
            </a:r>
            <a:r>
              <a:rPr lang="ru-RU" sz="2500" b="1" spc="-10" dirty="0">
                <a:cs typeface="Arial"/>
              </a:rPr>
              <a:t>Людмила Викторовна</a:t>
            </a:r>
            <a:r>
              <a:rPr lang="ru-RU" sz="2500" b="1" spc="-15" dirty="0"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</a:pPr>
            <a:endParaRPr lang="ru-RU" sz="2000" b="1" i="1" spc="-15" dirty="0"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2000" b="1" i="1" spc="-15" dirty="0">
                <a:cs typeface="Arial"/>
              </a:rPr>
              <a:t>научный р</a:t>
            </a:r>
            <a:r>
              <a:rPr lang="ru-RU" sz="2000" b="1" i="1" spc="-10" dirty="0">
                <a:cs typeface="Arial"/>
              </a:rPr>
              <a:t>уководитель магистерской  программы</a:t>
            </a:r>
          </a:p>
          <a:p>
            <a:pPr marL="12700">
              <a:lnSpc>
                <a:spcPct val="100000"/>
              </a:lnSpc>
            </a:pPr>
            <a:r>
              <a:rPr lang="ru-RU" sz="2000" b="1" i="1" spc="-10" dirty="0">
                <a:cs typeface="Arial"/>
              </a:rPr>
              <a:t>45.04.02 Лингвистика</a:t>
            </a:r>
          </a:p>
          <a:p>
            <a:pPr marL="12700">
              <a:lnSpc>
                <a:spcPct val="100000"/>
              </a:lnSpc>
            </a:pPr>
            <a:r>
              <a:rPr lang="ru-RU" sz="2000" b="1" i="1" spc="-10" dirty="0">
                <a:cs typeface="Arial"/>
              </a:rPr>
              <a:t>45.04.02.02 Прикладная и экспертная лингвистика</a:t>
            </a:r>
            <a:endParaRPr lang="ru-RU" sz="2000" i="1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endParaRPr lang="ru-RU" spc="-10" dirty="0"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lang="ru-RU" spc="-10" dirty="0">
                <a:latin typeface="+mj-lt"/>
                <a:cs typeface="Arial"/>
              </a:rPr>
              <a:t>доктор </a:t>
            </a:r>
            <a:r>
              <a:rPr lang="ru-RU" spc="-15" dirty="0">
                <a:latin typeface="+mj-lt"/>
                <a:cs typeface="Arial"/>
              </a:rPr>
              <a:t>филологических </a:t>
            </a:r>
            <a:r>
              <a:rPr lang="ru-RU" spc="-10" dirty="0">
                <a:latin typeface="+mj-lt"/>
                <a:cs typeface="Arial"/>
              </a:rPr>
              <a:t>наук,</a:t>
            </a:r>
            <a:r>
              <a:rPr lang="ru-RU" spc="135" dirty="0">
                <a:latin typeface="+mj-lt"/>
                <a:cs typeface="Arial"/>
              </a:rPr>
              <a:t> </a:t>
            </a:r>
            <a:r>
              <a:rPr lang="ru-RU" spc="-15" dirty="0">
                <a:latin typeface="+mj-lt"/>
                <a:cs typeface="Arial"/>
              </a:rPr>
              <a:t>профессор</a:t>
            </a:r>
            <a:endParaRPr lang="ru-RU" dirty="0">
              <a:latin typeface="+mj-lt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pc="-15" dirty="0">
                <a:latin typeface="+mj-lt"/>
                <a:cs typeface="Arial"/>
              </a:rPr>
              <a:t>директор Института филологии и языковой коммуникации</a:t>
            </a:r>
            <a:endParaRPr lang="ru-RU" dirty="0">
              <a:latin typeface="+mj-lt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4" y="476775"/>
            <a:ext cx="2096931" cy="285809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7DD10B-569D-4710-93C6-65FE947F6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800600"/>
            <a:ext cx="1377815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06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2676" y="554740"/>
            <a:ext cx="4419600" cy="838200"/>
          </a:xfrm>
        </p:spPr>
        <p:txBody>
          <a:bodyPr/>
          <a:lstStyle/>
          <a:p>
            <a:r>
              <a:rPr lang="ru-RU" b="1" dirty="0">
                <a:latin typeface="+mj-lt"/>
              </a:rPr>
              <a:t>Дисциплины учебного плана программы магистратуры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4800" y="1577340"/>
            <a:ext cx="4130041" cy="5039994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8000" tIns="72000" rIns="108000"/>
          <a:lstStyle/>
          <a:p>
            <a:pPr algn="l">
              <a:lnSpc>
                <a:spcPct val="120000"/>
              </a:lnSpc>
            </a:pPr>
            <a:r>
              <a:rPr lang="ru-RU" sz="1400" i="1" dirty="0">
                <a:solidFill>
                  <a:schemeClr val="tx1"/>
                </a:solidFill>
              </a:rPr>
              <a:t>Базовая часть учебного плана:</a:t>
            </a:r>
          </a:p>
          <a:p>
            <a:pPr algn="l">
              <a:spcBef>
                <a:spcPts val="300"/>
              </a:spcBef>
              <a:spcAft>
                <a:spcPts val="100"/>
              </a:spcAft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Общая теория языка</a:t>
            </a:r>
          </a:p>
          <a:p>
            <a:pPr algn="l">
              <a:spcBef>
                <a:spcPts val="300"/>
              </a:spcBef>
              <a:spcAft>
                <a:spcPts val="100"/>
              </a:spcAft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Методы лингвистических исследований</a:t>
            </a:r>
          </a:p>
          <a:p>
            <a:pPr algn="l">
              <a:spcBef>
                <a:spcPts val="300"/>
              </a:spcBef>
              <a:spcAft>
                <a:spcPts val="100"/>
              </a:spcAft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Теория речевого воздействия</a:t>
            </a:r>
          </a:p>
          <a:p>
            <a:pPr algn="l">
              <a:spcBef>
                <a:spcPts val="300"/>
              </a:spcBef>
              <a:spcAft>
                <a:spcPts val="100"/>
              </a:spcAft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Корпусная лингвистика</a:t>
            </a:r>
          </a:p>
          <a:p>
            <a:pPr algn="l">
              <a:spcBef>
                <a:spcPts val="300"/>
              </a:spcBef>
              <a:spcAft>
                <a:spcPts val="100"/>
              </a:spcAft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Политическая лингвистика</a:t>
            </a:r>
          </a:p>
          <a:p>
            <a:pPr algn="l">
              <a:spcBef>
                <a:spcPts val="300"/>
              </a:spcBef>
              <a:spcAft>
                <a:spcPts val="100"/>
              </a:spcAft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Лингвистическая конфликтология</a:t>
            </a:r>
          </a:p>
          <a:p>
            <a:pPr algn="l">
              <a:spcBef>
                <a:spcPts val="300"/>
              </a:spcBef>
              <a:spcAft>
                <a:spcPts val="100"/>
              </a:spcAft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Когнитивный анализ уровней языка</a:t>
            </a:r>
          </a:p>
          <a:p>
            <a:pPr algn="l">
              <a:spcBef>
                <a:spcPts val="300"/>
              </a:spcBef>
              <a:spcAft>
                <a:spcPts val="100"/>
              </a:spcAft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Дискурсивный и </a:t>
            </a:r>
            <a:r>
              <a:rPr lang="ru-RU" sz="1400" b="0" dirty="0" err="1">
                <a:solidFill>
                  <a:schemeClr val="tx1"/>
                </a:solidFill>
                <a:latin typeface="+mn-lt"/>
              </a:rPr>
              <a:t>конверсационный</a:t>
            </a:r>
            <a:r>
              <a:rPr lang="ru-RU" sz="1400" b="0" dirty="0">
                <a:solidFill>
                  <a:schemeClr val="tx1"/>
                </a:solidFill>
                <a:latin typeface="+mn-lt"/>
              </a:rPr>
              <a:t> анализ</a:t>
            </a:r>
          </a:p>
          <a:p>
            <a:pPr algn="l">
              <a:spcBef>
                <a:spcPts val="300"/>
              </a:spcBef>
              <a:spcAft>
                <a:spcPts val="100"/>
              </a:spcAft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Основы нейролингвистики и </a:t>
            </a:r>
            <a:r>
              <a:rPr lang="ru-RU" sz="1400" b="0" dirty="0" err="1">
                <a:solidFill>
                  <a:schemeClr val="tx1"/>
                </a:solidFill>
                <a:latin typeface="+mn-lt"/>
              </a:rPr>
              <a:t>нейропрагматики</a:t>
            </a:r>
            <a:endParaRPr lang="ru-RU" sz="1400" b="0" dirty="0">
              <a:solidFill>
                <a:schemeClr val="tx1"/>
              </a:solidFill>
              <a:latin typeface="+mn-lt"/>
            </a:endParaRPr>
          </a:p>
          <a:p>
            <a:pPr algn="l">
              <a:spcBef>
                <a:spcPts val="300"/>
              </a:spcBef>
              <a:spcAft>
                <a:spcPts val="100"/>
              </a:spcAft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Язык, концептуализация и культурная вариативность</a:t>
            </a:r>
          </a:p>
          <a:p>
            <a:pPr algn="l">
              <a:spcBef>
                <a:spcPts val="300"/>
              </a:spcBef>
              <a:spcAft>
                <a:spcPts val="100"/>
              </a:spcAft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Языки лингвистического программирования</a:t>
            </a:r>
          </a:p>
          <a:p>
            <a:pPr algn="l">
              <a:spcBef>
                <a:spcPts val="300"/>
              </a:spcBef>
              <a:spcAft>
                <a:spcPts val="100"/>
              </a:spcAft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Компьютерные технологии в лингвистических     исследованиях</a:t>
            </a:r>
          </a:p>
          <a:p>
            <a:pPr algn="l">
              <a:spcBef>
                <a:spcPts val="300"/>
              </a:spcBef>
              <a:spcAft>
                <a:spcPts val="100"/>
              </a:spcAft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Профессиональный английский язык</a:t>
            </a:r>
          </a:p>
          <a:p>
            <a:pPr algn="l">
              <a:spcBef>
                <a:spcPts val="300"/>
              </a:spcBef>
              <a:spcAft>
                <a:spcPts val="100"/>
              </a:spcAft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Академическое письмо</a:t>
            </a:r>
          </a:p>
          <a:p>
            <a:pPr algn="l">
              <a:spcBef>
                <a:spcPts val="300"/>
              </a:spcBef>
              <a:spcAft>
                <a:spcPts val="100"/>
              </a:spcAft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Научно-исследовательский семинар</a:t>
            </a:r>
          </a:p>
          <a:p>
            <a:pPr algn="l">
              <a:spcBef>
                <a:spcPts val="300"/>
              </a:spcBef>
              <a:spcAft>
                <a:spcPts val="100"/>
              </a:spcAft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Язык и статистика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572000" y="1577340"/>
            <a:ext cx="4267200" cy="5007387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000" tIns="72000" rIns="108000" bIns="0">
            <a:spAutoFit/>
          </a:bodyPr>
          <a:lstStyle/>
          <a:p>
            <a:pPr>
              <a:spcBef>
                <a:spcPts val="300"/>
              </a:spcBef>
              <a:spcAft>
                <a:spcPts val="400"/>
              </a:spcAft>
            </a:pPr>
            <a:r>
              <a:rPr lang="ru-RU" sz="1400" i="1" dirty="0">
                <a:solidFill>
                  <a:schemeClr val="tx1"/>
                </a:solidFill>
              </a:rPr>
              <a:t>Часть, формируемая участниками образовательных отношений: </a:t>
            </a:r>
          </a:p>
          <a:p>
            <a:pPr>
              <a:lnSpc>
                <a:spcPct val="120000"/>
              </a:lnSpc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Проектная деятельность в филологии/лингвистике</a:t>
            </a:r>
          </a:p>
          <a:p>
            <a:pPr>
              <a:lnSpc>
                <a:spcPct val="120000"/>
              </a:lnSpc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Аналитико-экспертная деятельность лингвиста</a:t>
            </a:r>
          </a:p>
          <a:p>
            <a:pPr>
              <a:lnSpc>
                <a:spcPct val="120000"/>
              </a:lnSpc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Обработка естественных языков как технология искусственного интеллекта</a:t>
            </a:r>
          </a:p>
          <a:p>
            <a:pPr>
              <a:lnSpc>
                <a:spcPct val="120000"/>
              </a:lnSpc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Перевод в автоматизированной системе</a:t>
            </a:r>
          </a:p>
          <a:p>
            <a:pPr>
              <a:lnSpc>
                <a:spcPct val="120000"/>
              </a:lnSpc>
            </a:pPr>
            <a:r>
              <a:rPr lang="ru-RU" sz="1400" b="0" dirty="0" err="1">
                <a:solidFill>
                  <a:schemeClr val="tx1"/>
                </a:solidFill>
                <a:latin typeface="+mn-lt"/>
              </a:rPr>
              <a:t>Мультимодальная</a:t>
            </a:r>
            <a:r>
              <a:rPr lang="ru-RU" sz="1400" b="0" dirty="0">
                <a:solidFill>
                  <a:schemeClr val="tx1"/>
                </a:solidFill>
                <a:latin typeface="+mn-lt"/>
              </a:rPr>
              <a:t> коммуникация: основы теории жестовых языков</a:t>
            </a:r>
          </a:p>
          <a:p>
            <a:pPr>
              <a:lnSpc>
                <a:spcPct val="120000"/>
              </a:lnSpc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Психологическая экспертиза текста</a:t>
            </a:r>
          </a:p>
          <a:p>
            <a:endParaRPr lang="ru-RU" sz="1000" i="1" dirty="0">
              <a:solidFill>
                <a:schemeClr val="tx1"/>
              </a:solidFill>
            </a:endParaRPr>
          </a:p>
          <a:p>
            <a:pPr>
              <a:spcAft>
                <a:spcPts val="400"/>
              </a:spcAft>
            </a:pPr>
            <a:r>
              <a:rPr lang="ru-RU" sz="1400" i="1" dirty="0">
                <a:solidFill>
                  <a:schemeClr val="tx1"/>
                </a:solidFill>
              </a:rPr>
              <a:t>Дисциплины (модули) по выбору:</a:t>
            </a:r>
          </a:p>
          <a:p>
            <a:pPr>
              <a:lnSpc>
                <a:spcPct val="120000"/>
              </a:lnSpc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Современное жанроведение</a:t>
            </a:r>
          </a:p>
          <a:p>
            <a:pPr>
              <a:lnSpc>
                <a:spcPct val="120000"/>
              </a:lnSpc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Социолингвистика</a:t>
            </a:r>
          </a:p>
          <a:p>
            <a:pPr>
              <a:lnSpc>
                <a:spcPct val="120000"/>
              </a:lnSpc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Теория и практика </a:t>
            </a:r>
            <a:r>
              <a:rPr lang="ru-RU" sz="1400" b="0" dirty="0" err="1">
                <a:solidFill>
                  <a:schemeClr val="tx1"/>
                </a:solidFill>
                <a:latin typeface="+mn-lt"/>
              </a:rPr>
              <a:t>нарратологического</a:t>
            </a:r>
            <a:r>
              <a:rPr lang="ru-RU" sz="1400" b="0" dirty="0">
                <a:solidFill>
                  <a:schemeClr val="tx1"/>
                </a:solidFill>
                <a:latin typeface="+mn-lt"/>
              </a:rPr>
              <a:t> анализа</a:t>
            </a:r>
          </a:p>
          <a:p>
            <a:pPr>
              <a:lnSpc>
                <a:spcPct val="120000"/>
              </a:lnSpc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Текстология</a:t>
            </a:r>
          </a:p>
          <a:p>
            <a:endParaRPr lang="ru-RU" sz="1000" i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400" i="1" dirty="0">
                <a:solidFill>
                  <a:schemeClr val="tx1"/>
                </a:solidFill>
              </a:rPr>
              <a:t>Факультативы:</a:t>
            </a:r>
          </a:p>
          <a:p>
            <a:pPr>
              <a:lnSpc>
                <a:spcPct val="120000"/>
              </a:lnSpc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Иностранный язык</a:t>
            </a:r>
          </a:p>
          <a:p>
            <a:pPr>
              <a:lnSpc>
                <a:spcPct val="120000"/>
              </a:lnSpc>
            </a:pPr>
            <a:r>
              <a:rPr lang="ru-RU" sz="1400" b="0" dirty="0">
                <a:solidFill>
                  <a:schemeClr val="tx1"/>
                </a:solidFill>
                <a:latin typeface="+mn-lt"/>
              </a:rPr>
              <a:t>Культура научной речи</a:t>
            </a:r>
          </a:p>
        </p:txBody>
      </p:sp>
      <p:pic>
        <p:nvPicPr>
          <p:cNvPr id="5" name="Picture 2" descr="C:\Kafedra\Мероприятия ИФиЯК\Конкурс перевода\Конкурс перевода 2022\Логотип СФУ logo-ru-en-gorizontal-max4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5" y="0"/>
            <a:ext cx="4490918" cy="172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299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2026" y="1295400"/>
            <a:ext cx="806857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Карьерные возможности выпускников программы магистратуры </a:t>
            </a:r>
            <a:b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</a:b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45.04.02.02 Прикладная и экспертная лингвистика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052814"/>
            <a:ext cx="8839200" cy="5324535"/>
          </a:xfrm>
          <a:prstGeom prst="rect">
            <a:avLst/>
          </a:prstGeom>
          <a:noFill/>
        </p:spPr>
        <p:txBody>
          <a:bodyPr wrap="square" lIns="180000" rIns="180000" numCol="2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Преподаватель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Переводчик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Специалист по лингвистической экспертизе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Методист языковой школы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Организатор международных мероприятий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Дипломат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Редактор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Руководитель бюро переводов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Организатор курсов иностранных языков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Руководитель бюро лингвистической экспертизы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Руководитель международных департаментов вузов и других организаций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Специалист по адаптации иностранных граждан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Сотрудник кафедры теоретической лингвистики и иностранных языков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Экскурсовод для иностранных граждан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Специалист </a:t>
            </a:r>
            <a:br>
              <a:rPr lang="ru-RU" sz="2000" dirty="0"/>
            </a:br>
            <a:r>
              <a:rPr lang="ru-RU" sz="2000" dirty="0"/>
              <a:t>по внешнеэкономической деятельности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4" name="Picture 2" descr="C:\Kafedra\Мероприятия ИФиЯК\Конкурс перевода\Конкурс перевода 2022\Логотип СФУ logo-ru-en-gorizontal-max4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28600"/>
            <a:ext cx="514976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655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694931" y="1751076"/>
            <a:ext cx="405383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4407408" y="2665476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182879" y="2970276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331720" y="3579876"/>
            <a:ext cx="405383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861303" y="3884676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82879" y="4189476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2727960" y="4189476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182879" y="4494276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/>
          <p:nvPr/>
        </p:nvSpPr>
        <p:spPr>
          <a:xfrm>
            <a:off x="7216140" y="4799076"/>
            <a:ext cx="405383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/>
          <p:nvPr/>
        </p:nvSpPr>
        <p:spPr>
          <a:xfrm>
            <a:off x="5622035" y="5103876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5055108" y="5713476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182879" y="6018276"/>
            <a:ext cx="405384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457200" y="1600200"/>
            <a:ext cx="8627338" cy="49712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2000" i="1" dirty="0">
              <a:latin typeface="+mj-lt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i="1" dirty="0">
                <a:latin typeface="+mj-lt"/>
                <a:cs typeface="Times New Roman"/>
              </a:rPr>
              <a:t>Магистерскую программу реализуют специалисты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000" i="1" dirty="0">
                <a:latin typeface="+mj-lt"/>
                <a:cs typeface="Times New Roman"/>
              </a:rPr>
              <a:t>- кафедры </a:t>
            </a:r>
            <a:r>
              <a:rPr lang="ru-RU" sz="2000" i="1" spc="-10" dirty="0">
                <a:latin typeface="+mj-lt"/>
                <a:cs typeface="Times New Roman"/>
              </a:rPr>
              <a:t>теории </a:t>
            </a:r>
            <a:r>
              <a:rPr lang="ru-RU" sz="2000" i="1" spc="-5" dirty="0">
                <a:latin typeface="+mj-lt"/>
                <a:cs typeface="Times New Roman"/>
              </a:rPr>
              <a:t>германских и романских языков </a:t>
            </a:r>
            <a:r>
              <a:rPr sz="2000" i="1" dirty="0">
                <a:latin typeface="+mj-lt"/>
                <a:cs typeface="Times New Roman"/>
              </a:rPr>
              <a:t>и </a:t>
            </a:r>
            <a:r>
              <a:rPr lang="ru-RU" sz="2000" i="1" spc="-15" dirty="0">
                <a:latin typeface="+mj-lt"/>
                <a:cs typeface="Times New Roman"/>
              </a:rPr>
              <a:t>прикладной лингвистики (заведующий кафедрой доктор филологических наук, доцент </a:t>
            </a:r>
            <a:r>
              <a:rPr lang="ru-RU" sz="2000" b="1" i="1" spc="5" dirty="0" err="1">
                <a:latin typeface="+mj-lt"/>
                <a:cs typeface="Times New Roman"/>
              </a:rPr>
              <a:t>Магировская</a:t>
            </a:r>
            <a:r>
              <a:rPr lang="ru-RU" sz="2000" b="1" i="1" spc="5" dirty="0">
                <a:latin typeface="+mj-lt"/>
                <a:cs typeface="Times New Roman"/>
              </a:rPr>
              <a:t> Оксана Валериевна</a:t>
            </a:r>
            <a:r>
              <a:rPr lang="ru-RU" sz="2000" i="1" spc="5" dirty="0">
                <a:latin typeface="+mj-lt"/>
                <a:cs typeface="Times New Roman"/>
              </a:rPr>
              <a:t>)</a:t>
            </a:r>
            <a:r>
              <a:rPr lang="ru-RU" sz="2000" b="1" i="1" spc="5" dirty="0">
                <a:latin typeface="+mj-lt"/>
                <a:cs typeface="Times New Roman"/>
              </a:rPr>
              <a:t>; </a:t>
            </a:r>
            <a:endParaRPr lang="ru-RU" sz="2000" i="1" spc="5" dirty="0">
              <a:latin typeface="+mj-lt"/>
              <a:cs typeface="Times New Roman"/>
            </a:endParaRPr>
          </a:p>
          <a:p>
            <a:pPr marL="12700"/>
            <a:r>
              <a:rPr lang="ru-RU" sz="2000" i="1" spc="5" dirty="0">
                <a:latin typeface="+mj-lt"/>
                <a:cs typeface="Times New Roman"/>
              </a:rPr>
              <a:t>- кафедры русского языка и речевой коммуникации </a:t>
            </a:r>
            <a:r>
              <a:rPr lang="ru-RU" sz="2000" i="1" spc="-15" dirty="0">
                <a:latin typeface="+mj-lt"/>
                <a:cs typeface="Times New Roman"/>
              </a:rPr>
              <a:t>(заведующий кафедрой – доктор филологических наук, доцент </a:t>
            </a:r>
          </a:p>
          <a:p>
            <a:pPr marL="12700">
              <a:lnSpc>
                <a:spcPct val="100000"/>
              </a:lnSpc>
            </a:pPr>
            <a:r>
              <a:rPr lang="ru-RU" sz="2000" b="1" i="1" spc="5" dirty="0">
                <a:latin typeface="+mj-lt"/>
                <a:cs typeface="Times New Roman"/>
              </a:rPr>
              <a:t>Евсеева Ирина Владимировна</a:t>
            </a:r>
            <a:r>
              <a:rPr lang="ru-RU" sz="2000" i="1" spc="5" dirty="0">
                <a:latin typeface="+mj-lt"/>
                <a:cs typeface="Times New Roman"/>
              </a:rPr>
              <a:t>).</a:t>
            </a:r>
          </a:p>
          <a:p>
            <a:pPr marL="12700">
              <a:lnSpc>
                <a:spcPct val="100000"/>
              </a:lnSpc>
            </a:pPr>
            <a:endParaRPr lang="ru-RU" sz="2000" i="1" spc="5" dirty="0">
              <a:latin typeface="+mj-lt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ru-RU" sz="2000" i="1" spc="5" dirty="0">
              <a:latin typeface="+mj-lt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2000" i="1" spc="5" dirty="0">
                <a:latin typeface="+mj-lt"/>
                <a:cs typeface="Times New Roman"/>
              </a:rPr>
              <a:t>Контакты:</a:t>
            </a:r>
          </a:p>
          <a:p>
            <a:pPr marL="12700">
              <a:lnSpc>
                <a:spcPct val="100000"/>
              </a:lnSpc>
            </a:pPr>
            <a:r>
              <a:rPr sz="2000" spc="-5" dirty="0" err="1">
                <a:latin typeface="+mj-lt"/>
                <a:cs typeface="Times New Roman"/>
              </a:rPr>
              <a:t>пр</a:t>
            </a:r>
            <a:r>
              <a:rPr sz="2000" spc="-5" dirty="0">
                <a:latin typeface="+mj-lt"/>
                <a:cs typeface="Times New Roman"/>
              </a:rPr>
              <a:t>. </a:t>
            </a:r>
            <a:r>
              <a:rPr sz="2000" spc="-10" dirty="0">
                <a:latin typeface="+mj-lt"/>
                <a:cs typeface="Times New Roman"/>
              </a:rPr>
              <a:t>Свободный, </a:t>
            </a:r>
            <a:r>
              <a:rPr sz="2000" dirty="0">
                <a:latin typeface="+mj-lt"/>
                <a:cs typeface="Times New Roman"/>
              </a:rPr>
              <a:t>82</a:t>
            </a:r>
            <a:r>
              <a:rPr lang="ru-RU" sz="2000" dirty="0">
                <a:latin typeface="+mj-lt"/>
                <a:cs typeface="Times New Roman"/>
              </a:rPr>
              <a:t>А,</a:t>
            </a:r>
            <a:r>
              <a:rPr sz="2000" dirty="0">
                <a:latin typeface="+mj-lt"/>
                <a:cs typeface="Times New Roman"/>
              </a:rPr>
              <a:t> </a:t>
            </a:r>
            <a:r>
              <a:rPr sz="2000" spc="5" dirty="0">
                <a:latin typeface="+mj-lt"/>
                <a:cs typeface="Times New Roman"/>
              </a:rPr>
              <a:t>3-33</a:t>
            </a:r>
            <a:r>
              <a:rPr lang="ru-RU" sz="2000" spc="5" dirty="0">
                <a:latin typeface="+mj-lt"/>
                <a:cs typeface="Times New Roman"/>
              </a:rPr>
              <a:t>А</a:t>
            </a:r>
            <a:endParaRPr sz="2000" dirty="0">
              <a:latin typeface="+mj-lt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ru-RU" sz="2000" spc="-15" dirty="0">
                <a:latin typeface="+mj-lt"/>
                <a:cs typeface="Times New Roman"/>
              </a:rPr>
              <a:t>+7 (391) </a:t>
            </a:r>
            <a:r>
              <a:rPr sz="2000" spc="5" dirty="0">
                <a:latin typeface="+mj-lt"/>
                <a:cs typeface="Times New Roman"/>
              </a:rPr>
              <a:t>206</a:t>
            </a:r>
            <a:r>
              <a:rPr lang="ru-RU" sz="2000" spc="5" dirty="0">
                <a:latin typeface="+mj-lt"/>
                <a:cs typeface="Times New Roman"/>
              </a:rPr>
              <a:t>-</a:t>
            </a:r>
            <a:r>
              <a:rPr sz="2000" dirty="0">
                <a:latin typeface="+mj-lt"/>
                <a:cs typeface="Times New Roman"/>
              </a:rPr>
              <a:t>27</a:t>
            </a:r>
            <a:r>
              <a:rPr lang="ru-RU" sz="2000" spc="-35" dirty="0">
                <a:latin typeface="+mj-lt"/>
                <a:cs typeface="Times New Roman"/>
              </a:rPr>
              <a:t>-</a:t>
            </a:r>
            <a:r>
              <a:rPr sz="2000" dirty="0">
                <a:latin typeface="+mj-lt"/>
                <a:cs typeface="Times New Roman"/>
              </a:rPr>
              <a:t>10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de-DE" sz="2000" dirty="0">
                <a:latin typeface="+mj-lt"/>
                <a:cs typeface="Times New Roman"/>
              </a:rPr>
              <a:t>germanic_languages@sfu-kras.ru</a:t>
            </a:r>
            <a:r>
              <a:rPr lang="ru-RU" sz="2000" dirty="0">
                <a:latin typeface="+mj-lt"/>
                <a:cs typeface="Times New Roman"/>
              </a:rPr>
              <a:t> 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r>
              <a:rPr lang="de-DE" sz="2000" dirty="0">
                <a:latin typeface="+mj-lt"/>
                <a:cs typeface="Times New Roman"/>
                <a:hlinkClick r:id="rId3"/>
              </a:rPr>
              <a:t>https://ifiyak.sfu-kras.ru/</a:t>
            </a:r>
            <a:r>
              <a:rPr lang="ru-RU" sz="2000" dirty="0">
                <a:latin typeface="+mj-lt"/>
                <a:cs typeface="Times New Roman"/>
              </a:rPr>
              <a:t> </a:t>
            </a:r>
            <a:endParaRPr sz="2000" dirty="0">
              <a:latin typeface="+mj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 dirty="0">
              <a:latin typeface="Times New Roman"/>
              <a:cs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C424A4-8E1A-4FCC-9471-E638C121E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5668" y="3950589"/>
            <a:ext cx="2209648" cy="265275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CFEB8F-A411-4089-B814-BE26D47DDF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6316" y="3935496"/>
            <a:ext cx="2023492" cy="26527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87A19C-2D7D-450E-9321-BD96D84BB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10" y="2689"/>
            <a:ext cx="4922801" cy="18923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</TotalTime>
  <Words>472</Words>
  <Application>Microsoft Office PowerPoint</Application>
  <PresentationFormat>Экран (4:3)</PresentationFormat>
  <Paragraphs>107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Trebuchet MS</vt:lpstr>
      <vt:lpstr>Office Theme</vt:lpstr>
      <vt:lpstr>Магистерская программа</vt:lpstr>
      <vt:lpstr>Презентация PowerPoint</vt:lpstr>
      <vt:lpstr>Презентация PowerPoint</vt:lpstr>
      <vt:lpstr>Дисциплины учебного плана программы магистратуры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Юлия</dc:creator>
  <cp:lastModifiedBy>Яна Попова</cp:lastModifiedBy>
  <cp:revision>91</cp:revision>
  <dcterms:created xsi:type="dcterms:W3CDTF">2018-01-12T09:46:42Z</dcterms:created>
  <dcterms:modified xsi:type="dcterms:W3CDTF">2024-03-12T08:53:28Z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2017-02-07T00:00:00Z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2018-01-12T00:00:00Z</vt:filetime>
  </property>
</Properties>
</file>